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6" r:id="rId5"/>
    <p:sldId id="283" r:id="rId6"/>
    <p:sldId id="281" r:id="rId7"/>
    <p:sldId id="263" r:id="rId8"/>
    <p:sldId id="265" r:id="rId9"/>
    <p:sldId id="266" r:id="rId10"/>
    <p:sldId id="260" r:id="rId11"/>
    <p:sldId id="268" r:id="rId12"/>
    <p:sldId id="269" r:id="rId13"/>
    <p:sldId id="280" r:id="rId14"/>
    <p:sldId id="271" r:id="rId15"/>
    <p:sldId id="261" r:id="rId16"/>
    <p:sldId id="274" r:id="rId17"/>
    <p:sldId id="275" r:id="rId18"/>
    <p:sldId id="276" r:id="rId19"/>
    <p:sldId id="277" r:id="rId20"/>
    <p:sldId id="278" r:id="rId21"/>
    <p:sldId id="279" r:id="rId22"/>
    <p:sldId id="282" r:id="rId2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08" d="100"/>
          <a:sy n="108" d="100"/>
        </p:scale>
        <p:origin x="1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369083884da90c91" providerId="OrgId" clId="{B506D441-6ED9-48F1-8DDD-6B9ABF24AC1B}"/>
    <pc:docChg chg="custSel modSld modNotesMaster">
      <pc:chgData name="Schuller, P (SHS Teacher)" userId="369083884da90c91" providerId="OrgId" clId="{B506D441-6ED9-48F1-8DDD-6B9ABF24AC1B}" dt="2019-09-18T06:53:49.337" v="33"/>
      <pc:docMkLst>
        <pc:docMk/>
      </pc:docMkLst>
      <pc:sldChg chg="modSp">
        <pc:chgData name="Schuller, P (SHS Teacher)" userId="369083884da90c91" providerId="OrgId" clId="{B506D441-6ED9-48F1-8DDD-6B9ABF24AC1B}" dt="2019-09-18T06:40:44.612" v="2" actId="20577"/>
        <pc:sldMkLst>
          <pc:docMk/>
          <pc:sldMk cId="3740600056" sldId="256"/>
        </pc:sldMkLst>
        <pc:spChg chg="mod">
          <ac:chgData name="Schuller, P (SHS Teacher)" userId="369083884da90c91" providerId="OrgId" clId="{B506D441-6ED9-48F1-8DDD-6B9ABF24AC1B}" dt="2019-09-18T06:40:44.612" v="2" actId="20577"/>
          <ac:spMkLst>
            <pc:docMk/>
            <pc:sldMk cId="3740600056" sldId="256"/>
            <ac:spMk id="4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41:20.098" v="13" actId="207"/>
        <pc:sldMkLst>
          <pc:docMk/>
          <pc:sldMk cId="2403686997" sldId="258"/>
        </pc:sldMkLst>
        <pc:spChg chg="mod">
          <ac:chgData name="Schuller, P (SHS Teacher)" userId="369083884da90c91" providerId="OrgId" clId="{B506D441-6ED9-48F1-8DDD-6B9ABF24AC1B}" dt="2019-09-18T06:41:20.098" v="13" actId="207"/>
          <ac:spMkLst>
            <pc:docMk/>
            <pc:sldMk cId="2403686997" sldId="258"/>
            <ac:spMk id="3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01.483" v="16" actId="120"/>
        <pc:sldMkLst>
          <pc:docMk/>
          <pc:sldMk cId="2898040686" sldId="259"/>
        </pc:sldMkLst>
        <pc:spChg chg="mod">
          <ac:chgData name="Schuller, P (SHS Teacher)" userId="369083884da90c91" providerId="OrgId" clId="{B506D441-6ED9-48F1-8DDD-6B9ABF24AC1B}" dt="2019-09-18T06:53:01.483" v="16" actId="120"/>
          <ac:spMkLst>
            <pc:docMk/>
            <pc:sldMk cId="2898040686" sldId="259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13.436" v="21"/>
        <pc:sldMkLst>
          <pc:docMk/>
          <pc:sldMk cId="3607382571" sldId="260"/>
        </pc:sldMkLst>
        <pc:spChg chg="mod">
          <ac:chgData name="Schuller, P (SHS Teacher)" userId="369083884da90c91" providerId="OrgId" clId="{B506D441-6ED9-48F1-8DDD-6B9ABF24AC1B}" dt="2019-09-18T06:53:13.436" v="21"/>
          <ac:spMkLst>
            <pc:docMk/>
            <pc:sldMk cId="3607382571" sldId="260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36.431" v="32"/>
        <pc:sldMkLst>
          <pc:docMk/>
          <pc:sldMk cId="2799577644" sldId="262"/>
        </pc:sldMkLst>
        <pc:spChg chg="mod">
          <ac:chgData name="Schuller, P (SHS Teacher)" userId="369083884da90c91" providerId="OrgId" clId="{B506D441-6ED9-48F1-8DDD-6B9ABF24AC1B}" dt="2019-09-18T06:53:36.431" v="32"/>
          <ac:spMkLst>
            <pc:docMk/>
            <pc:sldMk cId="2799577644" sldId="262"/>
            <ac:spMk id="2" creationId="{00000000-0000-0000-0000-000000000000}"/>
          </ac:spMkLst>
        </pc:spChg>
        <pc:spChg chg="mod">
          <ac:chgData name="Schuller, P (SHS Teacher)" userId="369083884da90c91" providerId="OrgId" clId="{B506D441-6ED9-48F1-8DDD-6B9ABF24AC1B}" dt="2019-09-18T06:53:27.369" v="31" actId="20577"/>
          <ac:spMkLst>
            <pc:docMk/>
            <pc:sldMk cId="2799577644" sldId="262"/>
            <ac:spMk id="3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05.545" v="17"/>
        <pc:sldMkLst>
          <pc:docMk/>
          <pc:sldMk cId="956627620" sldId="263"/>
        </pc:sldMkLst>
        <pc:spChg chg="mod">
          <ac:chgData name="Schuller, P (SHS Teacher)" userId="369083884da90c91" providerId="OrgId" clId="{B506D441-6ED9-48F1-8DDD-6B9ABF24AC1B}" dt="2019-09-18T06:53:05.545" v="17"/>
          <ac:spMkLst>
            <pc:docMk/>
            <pc:sldMk cId="956627620" sldId="263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07.389" v="18"/>
        <pc:sldMkLst>
          <pc:docMk/>
          <pc:sldMk cId="950408321" sldId="265"/>
        </pc:sldMkLst>
        <pc:spChg chg="mod">
          <ac:chgData name="Schuller, P (SHS Teacher)" userId="369083884da90c91" providerId="OrgId" clId="{B506D441-6ED9-48F1-8DDD-6B9ABF24AC1B}" dt="2019-09-18T06:53:07.389" v="18"/>
          <ac:spMkLst>
            <pc:docMk/>
            <pc:sldMk cId="950408321" sldId="265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09.155" v="19"/>
        <pc:sldMkLst>
          <pc:docMk/>
          <pc:sldMk cId="82604860" sldId="266"/>
        </pc:sldMkLst>
        <pc:spChg chg="mod">
          <ac:chgData name="Schuller, P (SHS Teacher)" userId="369083884da90c91" providerId="OrgId" clId="{B506D441-6ED9-48F1-8DDD-6B9ABF24AC1B}" dt="2019-09-18T06:53:09.155" v="19"/>
          <ac:spMkLst>
            <pc:docMk/>
            <pc:sldMk cId="82604860" sldId="266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11.139" v="20"/>
        <pc:sldMkLst>
          <pc:docMk/>
          <pc:sldMk cId="729682164" sldId="267"/>
        </pc:sldMkLst>
        <pc:spChg chg="mod">
          <ac:chgData name="Schuller, P (SHS Teacher)" userId="369083884da90c91" providerId="OrgId" clId="{B506D441-6ED9-48F1-8DDD-6B9ABF24AC1B}" dt="2019-09-18T06:53:11.139" v="20"/>
          <ac:spMkLst>
            <pc:docMk/>
            <pc:sldMk cId="729682164" sldId="267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14.811" v="22"/>
        <pc:sldMkLst>
          <pc:docMk/>
          <pc:sldMk cId="2416006470" sldId="268"/>
        </pc:sldMkLst>
        <pc:spChg chg="mod">
          <ac:chgData name="Schuller, P (SHS Teacher)" userId="369083884da90c91" providerId="OrgId" clId="{B506D441-6ED9-48F1-8DDD-6B9ABF24AC1B}" dt="2019-09-18T06:53:14.811" v="22"/>
          <ac:spMkLst>
            <pc:docMk/>
            <pc:sldMk cId="2416006470" sldId="268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16.389" v="23"/>
        <pc:sldMkLst>
          <pc:docMk/>
          <pc:sldMk cId="4045864569" sldId="269"/>
        </pc:sldMkLst>
        <pc:spChg chg="mod">
          <ac:chgData name="Schuller, P (SHS Teacher)" userId="369083884da90c91" providerId="OrgId" clId="{B506D441-6ED9-48F1-8DDD-6B9ABF24AC1B}" dt="2019-09-18T06:53:16.389" v="23"/>
          <ac:spMkLst>
            <pc:docMk/>
            <pc:sldMk cId="4045864569" sldId="269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18.904" v="24"/>
        <pc:sldMkLst>
          <pc:docMk/>
          <pc:sldMk cId="809160631" sldId="270"/>
        </pc:sldMkLst>
        <pc:spChg chg="mod">
          <ac:chgData name="Schuller, P (SHS Teacher)" userId="369083884da90c91" providerId="OrgId" clId="{B506D441-6ED9-48F1-8DDD-6B9ABF24AC1B}" dt="2019-09-18T06:53:18.904" v="24"/>
          <ac:spMkLst>
            <pc:docMk/>
            <pc:sldMk cId="809160631" sldId="270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B506D441-6ED9-48F1-8DDD-6B9ABF24AC1B}" dt="2019-09-18T06:53:20.545" v="25"/>
        <pc:sldMkLst>
          <pc:docMk/>
          <pc:sldMk cId="3451722552" sldId="271"/>
        </pc:sldMkLst>
        <pc:spChg chg="mod">
          <ac:chgData name="Schuller, P (SHS Teacher)" userId="369083884da90c91" providerId="OrgId" clId="{B506D441-6ED9-48F1-8DDD-6B9ABF24AC1B}" dt="2019-09-18T06:53:20.545" v="25"/>
          <ac:spMkLst>
            <pc:docMk/>
            <pc:sldMk cId="3451722552" sldId="271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BEFB-107A-4DCD-9055-83318F8F34E6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6013" y="696913"/>
            <a:ext cx="4649787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A2865-9900-4C8F-96C9-F6F7D3D73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8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86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86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86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6B868-FD91-4EA3-9286-B539439B11EE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28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35587282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9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3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2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W0S1C6wVr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" y="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/>
              <a:t>Title: 3 types of radiation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8000"/>
                </a:solidFill>
              </a:rPr>
              <a:t>Do Now!</a:t>
            </a:r>
          </a:p>
          <a:p>
            <a:pPr marL="0" indent="0">
              <a:buNone/>
            </a:pPr>
            <a:endParaRPr lang="en-GB" b="1" u="sng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-884236" y="5608637"/>
            <a:ext cx="2133600" cy="365125"/>
          </a:xfrm>
        </p:spPr>
        <p:txBody>
          <a:bodyPr/>
          <a:lstStyle/>
          <a:p>
            <a:fld id="{55335E14-9559-4211-89E3-F131C8D07703}" type="datetime1">
              <a:rPr lang="en-GB" sz="2800" smtClean="0">
                <a:solidFill>
                  <a:srgbClr val="FF0000"/>
                </a:solidFill>
              </a:rPr>
              <a:t>17/09/2020</a:t>
            </a:fld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34" y="1628800"/>
            <a:ext cx="6972266" cy="5229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72966" y="692934"/>
            <a:ext cx="6769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Make any corrections to last lesson’s work in green pen.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Put SA next to it in a circle.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Glue into your book. Then put today’s date and title.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11760" y="350100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Fill the eureka can with water.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96002" y="3285564"/>
            <a:ext cx="2247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Drain out excess water until the level is just below the spout.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98510" y="3501008"/>
            <a:ext cx="2247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Tie string around the rock.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48959" y="6009196"/>
            <a:ext cx="2247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Use the top pan balance to find the mass.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34345" y="5303317"/>
            <a:ext cx="2247043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Carefully lower the rock into the water. Measure any water that is displaced. This will tell you the volume of the rock.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69949" y="5534561"/>
            <a:ext cx="224704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Use the values from the experiment and the equation to calculate the density.</a:t>
            </a:r>
          </a:p>
        </p:txBody>
      </p:sp>
    </p:spTree>
    <p:extLst>
      <p:ext uri="{BB962C8B-B14F-4D97-AF65-F5344CB8AC3E}">
        <p14:creationId xmlns:p14="http://schemas.microsoft.com/office/powerpoint/2010/main" val="374060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168872"/>
              </p:ext>
            </p:extLst>
          </p:nvPr>
        </p:nvGraphicFramePr>
        <p:xfrm>
          <a:off x="457200" y="1628800"/>
          <a:ext cx="8399290" cy="5112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9858">
                  <a:extLst>
                    <a:ext uri="{9D8B030D-6E8A-4147-A177-3AD203B41FA5}">
                      <a16:colId xmlns:a16="http://schemas.microsoft.com/office/drawing/2014/main" val="2083007890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2610142258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3212186130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4186688022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3210574021"/>
                    </a:ext>
                  </a:extLst>
                </a:gridCol>
              </a:tblGrid>
              <a:tr h="109478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Type of 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is it?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is it stopped by?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How far can it travel</a:t>
                      </a:r>
                      <a:r>
                        <a:rPr lang="en-GB" baseline="0" dirty="0"/>
                        <a:t> through air?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Ionising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99779"/>
                  </a:ext>
                </a:extLst>
              </a:tr>
              <a:tr h="1339263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Helium nucleus</a:t>
                      </a:r>
                      <a:r>
                        <a:rPr lang="en-GB" b="1" baseline="0" dirty="0">
                          <a:solidFill>
                            <a:srgbClr val="008000"/>
                          </a:solidFill>
                        </a:rPr>
                        <a:t> – 2 protons and 2 neutrons</a:t>
                      </a:r>
                      <a:endParaRPr lang="en-GB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Paper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Short range; Up to 10cm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949946"/>
                  </a:ext>
                </a:extLst>
              </a:tr>
              <a:tr h="1339263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Fast moving 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Thin metal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Medium range; Up to 1m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Medium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826899"/>
                  </a:ext>
                </a:extLst>
              </a:tr>
              <a:tr h="1339263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High energy wave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Thick lead or concrete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Long range;</a:t>
                      </a:r>
                      <a:r>
                        <a:rPr lang="en-GB" b="1" baseline="0" dirty="0">
                          <a:solidFill>
                            <a:srgbClr val="008000"/>
                          </a:solidFill>
                        </a:rPr>
                        <a:t> 1m+</a:t>
                      </a:r>
                      <a:endParaRPr lang="en-GB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832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324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Think…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What type of radiation might an atom give off it had…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Too many sub-atomic particles?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wrong charge?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Too much energy?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800" y="1676638"/>
            <a:ext cx="5688632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</a:rPr>
              <a:t>Alpha is two protons and two neutrons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</a:rPr>
              <a:t>Beta is an electron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</a:rPr>
              <a:t>Gamma is a wave of energy…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4328" y="378904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Alpha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92080" y="4435371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Beta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4030" y="4957601"/>
            <a:ext cx="1880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Gamma</a:t>
            </a:r>
          </a:p>
        </p:txBody>
      </p:sp>
    </p:spTree>
    <p:extLst>
      <p:ext uri="{BB962C8B-B14F-4D97-AF65-F5344CB8AC3E}">
        <p14:creationId xmlns:p14="http://schemas.microsoft.com/office/powerpoint/2010/main" val="345172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hormelfoodws.blob.core.windows.net/products/71106720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7" y="1052736"/>
            <a:ext cx="166791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24328" y="9221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Demonstrate</a:t>
            </a:r>
          </a:p>
        </p:txBody>
      </p:sp>
      <p:pic>
        <p:nvPicPr>
          <p:cNvPr id="4100" name="Picture 4" descr="http://www.britishcornershop.co.uk/images/large/SGN108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3" r="21365" b="2901"/>
          <a:stretch/>
        </p:blipFill>
        <p:spPr bwMode="auto">
          <a:xfrm>
            <a:off x="335041" y="2996952"/>
            <a:ext cx="1152128" cy="189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.tesco.com/Groceries/pi/813/0071106061813/IDShot_540x54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8871" b="1689"/>
          <a:stretch/>
        </p:blipFill>
        <p:spPr bwMode="auto">
          <a:xfrm>
            <a:off x="335041" y="4894322"/>
            <a:ext cx="1157963" cy="183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45063" y="1635187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List the three types of radiation.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45063" y="3345472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Describe what stops each type of radiation and how far they go through air.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45063" y="5348751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If a carbon atom had too many neutrons, what type of radiation would it give off? Why?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398812" y="562575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Grade 5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64521" y="376097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Grade 4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99220" y="191218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Grade 3</a:t>
            </a:r>
          </a:p>
        </p:txBody>
      </p:sp>
    </p:spTree>
    <p:extLst>
      <p:ext uri="{BB962C8B-B14F-4D97-AF65-F5344CB8AC3E}">
        <p14:creationId xmlns:p14="http://schemas.microsoft.com/office/powerpoint/2010/main" val="3145015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C26FF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sz="2400" dirty="0">
                <a:latin typeface="Century Gothic" panose="020B0502020202020204" pitchFamily="34" charset="0"/>
              </a:rPr>
              <a:t>Radioactive decay and nuclear radiation FT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0316" y="0"/>
            <a:ext cx="14398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Review</a:t>
            </a:r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916565"/>
            <a:ext cx="7128792" cy="38884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948264" y="908720"/>
            <a:ext cx="2088232" cy="3240360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You have 3 minutes to complete this exam question.</a:t>
            </a:r>
          </a:p>
          <a:p>
            <a:pPr algn="ctr"/>
            <a:endParaRPr lang="en-GB" dirty="0">
              <a:latin typeface="Century Gothic" panose="020B0502020202020204" pitchFamily="34" charset="0"/>
            </a:endParaRP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This must be done on your own without checking back through your work!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907704" y="2708920"/>
            <a:ext cx="1080120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907704" y="2348880"/>
            <a:ext cx="1080120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907704" y="4077072"/>
            <a:ext cx="1080120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44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C26FF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sz="2400" dirty="0">
                <a:latin typeface="Century Gothic" panose="020B0502020202020204" pitchFamily="34" charset="0"/>
              </a:rPr>
              <a:t>Radioactive decay and nuclear radiation FT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0316" y="0"/>
            <a:ext cx="14398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Review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2" y="1052736"/>
            <a:ext cx="718038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804248" y="908720"/>
            <a:ext cx="2016224" cy="3168352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You have 2 minutes to complete this exam question.</a:t>
            </a:r>
          </a:p>
          <a:p>
            <a:pPr algn="ctr"/>
            <a:endParaRPr lang="en-GB" dirty="0">
              <a:latin typeface="Century Gothic" panose="020B0502020202020204" pitchFamily="34" charset="0"/>
            </a:endParaRP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This must be done on your own without checking back through your work!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624" y="24928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Gamma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96652" y="302831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Beta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11493" y="35010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Alpha</a:t>
            </a:r>
          </a:p>
        </p:txBody>
      </p:sp>
    </p:spTree>
    <p:extLst>
      <p:ext uri="{BB962C8B-B14F-4D97-AF65-F5344CB8AC3E}">
        <p14:creationId xmlns:p14="http://schemas.microsoft.com/office/powerpoint/2010/main" val="130621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C26FF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sz="2400" dirty="0">
                <a:latin typeface="Century Gothic" panose="020B0502020202020204" pitchFamily="34" charset="0"/>
              </a:rPr>
              <a:t>Radioactive decay and nuclear radiation HT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0316" y="0"/>
            <a:ext cx="14398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Review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04248" y="908720"/>
            <a:ext cx="2016224" cy="3168352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You have  3 minutes to complete this exam question.</a:t>
            </a:r>
          </a:p>
          <a:p>
            <a:pPr algn="ctr"/>
            <a:endParaRPr lang="en-GB" dirty="0">
              <a:latin typeface="Century Gothic" panose="020B0502020202020204" pitchFamily="34" charset="0"/>
            </a:endParaRP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This must be done on your own without checking back through your work!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836712"/>
            <a:ext cx="655272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Alpha particles, beta particles and gamma rays are types of nuclear radiation.</a:t>
            </a:r>
            <a:endParaRPr lang="en-GB" sz="1600" dirty="0"/>
          </a:p>
          <a:p>
            <a:r>
              <a:rPr lang="en-US" sz="1600" dirty="0"/>
              <a:t>(a)     Describe the structure of an alpha particle.</a:t>
            </a:r>
            <a:r>
              <a:rPr lang="en-GB" sz="1600" dirty="0"/>
              <a:t> </a:t>
            </a:r>
            <a:r>
              <a:rPr lang="en-US" sz="1600" b="1" dirty="0"/>
              <a:t>(1)</a:t>
            </a:r>
            <a:endParaRPr lang="en-GB" sz="1600" dirty="0"/>
          </a:p>
          <a:p>
            <a:r>
              <a:rPr lang="en-US" sz="1600" b="1" dirty="0"/>
              <a:t/>
            </a:r>
            <a:br>
              <a:rPr lang="en-US" sz="1600" b="1" dirty="0"/>
            </a:br>
            <a:r>
              <a:rPr lang="en-US" b="1" dirty="0"/>
              <a:t/>
            </a:r>
            <a:br>
              <a:rPr lang="en-US" b="1" dirty="0"/>
            </a:br>
            <a:endParaRPr lang="en-GB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(b)     Nuclear radiation can change atoms into ions by the process of </a:t>
            </a:r>
            <a:r>
              <a:rPr lang="en-US" sz="1600" dirty="0" err="1"/>
              <a:t>ionisation</a:t>
            </a:r>
            <a:r>
              <a:rPr lang="en-US" sz="1600" dirty="0"/>
              <a:t>.</a:t>
            </a: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5616624" cy="204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5733256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What happens to the structure of an atom when the atom is </a:t>
            </a:r>
            <a:r>
              <a:rPr lang="en-US" dirty="0" err="1"/>
              <a:t>ionised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389240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(1)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95307" y="572716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(1)</a:t>
            </a:r>
          </a:p>
        </p:txBody>
      </p:sp>
      <p:sp>
        <p:nvSpPr>
          <p:cNvPr id="6" name="Rectangle 5"/>
          <p:cNvSpPr/>
          <p:nvPr/>
        </p:nvSpPr>
        <p:spPr>
          <a:xfrm>
            <a:off x="414524" y="1556792"/>
            <a:ext cx="61736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2 protons and 2 neutrons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600" b="1" i="1" dirty="0">
                <a:solidFill>
                  <a:srgbClr val="FF0000"/>
                </a:solidFill>
              </a:rPr>
              <a:t>accept 2p and 2n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600" b="1" i="1" dirty="0">
                <a:solidFill>
                  <a:srgbClr val="FF0000"/>
                </a:solidFill>
              </a:rPr>
              <a:t>accept (the same as a) helium </a:t>
            </a:r>
            <a:r>
              <a:rPr lang="en-US" sz="1600" b="1" i="1" u="sng" dirty="0">
                <a:solidFill>
                  <a:srgbClr val="FF0000"/>
                </a:solidFill>
              </a:rPr>
              <a:t>nucleus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600" b="1" i="1" dirty="0">
                <a:solidFill>
                  <a:srgbClr val="00B0F0"/>
                </a:solidFill>
              </a:rPr>
              <a:t>symbol is insufficient</a:t>
            </a:r>
            <a:endParaRPr lang="en-GB" sz="1600" b="1" dirty="0">
              <a:solidFill>
                <a:srgbClr val="00B0F0"/>
              </a:solidFill>
            </a:endParaRPr>
          </a:p>
          <a:p>
            <a:r>
              <a:rPr lang="en-US" sz="1600" b="1" i="1" dirty="0">
                <a:solidFill>
                  <a:srgbClr val="00B0F0"/>
                </a:solidFill>
              </a:rPr>
              <a:t>do not accept 2 protons and neutrons</a:t>
            </a:r>
            <a:endParaRPr lang="en-GB" sz="16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521990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0339" y="6237312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loses/gains (one or more) </a:t>
            </a:r>
            <a:r>
              <a:rPr lang="en-US" b="1" u="sng" dirty="0">
                <a:solidFill>
                  <a:srgbClr val="FF0000"/>
                </a:solidFill>
              </a:rPr>
              <a:t>electron(s</a:t>
            </a:r>
            <a:r>
              <a:rPr lang="en-US" u="sng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9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C26FF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sz="2400" dirty="0">
                <a:latin typeface="Century Gothic" panose="020B0502020202020204" pitchFamily="34" charset="0"/>
              </a:rPr>
              <a:t>Radioactive decay and nuclear radiation FT/HT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0316" y="0"/>
            <a:ext cx="14398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Review</a:t>
            </a:r>
          </a:p>
        </p:txBody>
      </p:sp>
      <p:sp>
        <p:nvSpPr>
          <p:cNvPr id="2" name="Rectangle 1"/>
          <p:cNvSpPr/>
          <p:nvPr/>
        </p:nvSpPr>
        <p:spPr>
          <a:xfrm>
            <a:off x="35496" y="1192684"/>
            <a:ext cx="6606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(a)     A radioactive source emits alpha (α), beta (β) and gamma (γ) radiation.</a:t>
            </a:r>
            <a:endParaRPr lang="en-GB" dirty="0"/>
          </a:p>
          <a:p>
            <a:r>
              <a:rPr lang="en-US" dirty="0"/>
              <a:t>	(i)      Which </a:t>
            </a:r>
            <a:r>
              <a:rPr lang="en-US" b="1" dirty="0"/>
              <a:t>two</a:t>
            </a:r>
            <a:r>
              <a:rPr lang="en-US" dirty="0"/>
              <a:t> types of radiation will pass through a      	          sheet of card?</a:t>
            </a:r>
            <a:r>
              <a:rPr lang="en-GB" dirty="0"/>
              <a:t>  </a:t>
            </a:r>
            <a:r>
              <a:rPr lang="en-US" b="1" dirty="0"/>
              <a:t>(1)</a:t>
            </a:r>
            <a:endParaRPr lang="en-GB" dirty="0"/>
          </a:p>
          <a:p>
            <a:r>
              <a:rPr lang="en-US" dirty="0"/>
              <a:t>	(ii)     Which </a:t>
            </a:r>
            <a:r>
              <a:rPr lang="en-US" b="1" dirty="0"/>
              <a:t>two</a:t>
            </a:r>
            <a:r>
              <a:rPr lang="en-US" dirty="0"/>
              <a:t> types of radiation would be deflected 	          by an electric field?</a:t>
            </a:r>
            <a:r>
              <a:rPr lang="en-GB" dirty="0"/>
              <a:t>   </a:t>
            </a:r>
            <a:r>
              <a:rPr lang="en-US" b="1" dirty="0"/>
              <a:t>(1)</a:t>
            </a:r>
            <a:endParaRPr lang="en-GB" dirty="0"/>
          </a:p>
          <a:p>
            <a:r>
              <a:rPr lang="en-US" dirty="0"/>
              <a:t>	(iii)     Which type of radiation has the greatest range 	  	          in air?</a:t>
            </a:r>
            <a:r>
              <a:rPr lang="en-GB" dirty="0"/>
              <a:t>  </a:t>
            </a:r>
            <a:r>
              <a:rPr lang="en-US" b="1" dirty="0"/>
              <a:t>(1)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9795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Gamma and Beta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4088" y="255561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Alpha and Beta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95936" y="314096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Gamma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520" y="4149080"/>
            <a:ext cx="9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 this question you will be assessed on using good English, </a:t>
            </a:r>
            <a:r>
              <a:rPr lang="en-US" b="1" dirty="0" err="1"/>
              <a:t>organising</a:t>
            </a:r>
            <a:r>
              <a:rPr lang="en-US" b="1" dirty="0"/>
              <a:t> information clearly and using specialist terms where appropriate.</a:t>
            </a:r>
            <a:endParaRPr lang="en-GB" dirty="0"/>
          </a:p>
          <a:p>
            <a:r>
              <a:rPr lang="en-US" dirty="0"/>
              <a:t>The type of radiation emitted from a radioactive source can be identified by comparing the properties of the radiation to the properties of alpha, beta and gamma radiation.</a:t>
            </a:r>
            <a:endParaRPr lang="en-GB" dirty="0"/>
          </a:p>
          <a:p>
            <a:r>
              <a:rPr lang="en-US" dirty="0"/>
              <a:t>Describe the properties of alpha, beta and gamma radiation in terms of their:</a:t>
            </a:r>
            <a:endParaRPr lang="en-GB" dirty="0"/>
          </a:p>
          <a:p>
            <a:r>
              <a:rPr lang="en-US" dirty="0"/>
              <a:t>•        penetration through materials</a:t>
            </a:r>
            <a:endParaRPr lang="en-GB" dirty="0"/>
          </a:p>
          <a:p>
            <a:r>
              <a:rPr lang="en-US" dirty="0"/>
              <a:t>•        range in air</a:t>
            </a:r>
            <a:endParaRPr lang="en-GB" dirty="0"/>
          </a:p>
          <a:p>
            <a:r>
              <a:rPr lang="en-US" dirty="0"/>
              <a:t>•        deflection in a magnetic field.</a:t>
            </a:r>
            <a:r>
              <a:rPr lang="en-GB" dirty="0"/>
              <a:t>                                                                    </a:t>
            </a:r>
            <a:r>
              <a:rPr lang="en-US" b="1" dirty="0"/>
              <a:t>(6)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89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7504" y="188640"/>
            <a:ext cx="4038600" cy="5544616"/>
          </a:xfrm>
          <a:solidFill>
            <a:srgbClr val="00FF00"/>
          </a:solidFill>
        </p:spPr>
        <p:txBody>
          <a:bodyPr>
            <a:normAutofit lnSpcReduction="10000"/>
          </a:bodyPr>
          <a:lstStyle/>
          <a:p>
            <a:r>
              <a:rPr lang="en-US" sz="1400" dirty="0"/>
              <a:t>Marks awarded for this answer will be determined by the Quality of Written Communication (QWC) as well as the standard of the scientific response. Examiners should apply a ‘best-fit’ approach to the marking.</a:t>
            </a:r>
            <a:endParaRPr lang="en-GB" sz="1400" dirty="0"/>
          </a:p>
          <a:p>
            <a:pPr marL="0" indent="0">
              <a:buNone/>
            </a:pPr>
            <a:r>
              <a:rPr lang="en-US" sz="1400" b="1" dirty="0"/>
              <a:t>Level 3 (5 – 6 marks):</a:t>
            </a:r>
            <a:endParaRPr lang="en-GB" sz="1400" dirty="0"/>
          </a:p>
          <a:p>
            <a:r>
              <a:rPr lang="en-US" sz="1400" dirty="0"/>
              <a:t>There is a description of all three types of radiation in terms of at least two of their properties</a:t>
            </a:r>
            <a:r>
              <a:rPr lang="en-GB" sz="1400" dirty="0"/>
              <a:t> </a:t>
            </a:r>
            <a:r>
              <a:rPr lang="en-US" sz="1400" b="1" dirty="0"/>
              <a:t>or</a:t>
            </a:r>
            <a:r>
              <a:rPr lang="en-GB" sz="1400" dirty="0"/>
              <a:t> </a:t>
            </a:r>
            <a:r>
              <a:rPr lang="en-US" sz="1400" dirty="0"/>
              <a:t>a full description of two types of radiation in terms of all three properties.</a:t>
            </a:r>
            <a:endParaRPr lang="en-GB" sz="1400" dirty="0"/>
          </a:p>
          <a:p>
            <a:pPr marL="0" indent="0">
              <a:buNone/>
            </a:pPr>
            <a:r>
              <a:rPr lang="en-US" sz="1400" b="1" dirty="0"/>
              <a:t>Level 2 (3 – 4 marks):</a:t>
            </a:r>
            <a:endParaRPr lang="en-GB" sz="1400" dirty="0"/>
          </a:p>
          <a:p>
            <a:r>
              <a:rPr lang="en-US" sz="1400" dirty="0"/>
              <a:t>There is a description of at least two types of radiation in terms of some properties</a:t>
            </a:r>
            <a:r>
              <a:rPr lang="en-GB" sz="1400" dirty="0"/>
              <a:t> </a:t>
            </a:r>
            <a:r>
              <a:rPr lang="en-US" sz="1400" b="1" dirty="0"/>
              <a:t>or</a:t>
            </a:r>
            <a:r>
              <a:rPr lang="en-GB" sz="1400" dirty="0"/>
              <a:t> </a:t>
            </a:r>
            <a:r>
              <a:rPr lang="en-US" sz="1400" dirty="0"/>
              <a:t>a full description of one type of radiation in terms of all three properties</a:t>
            </a:r>
            <a:r>
              <a:rPr lang="en-GB" sz="1400" dirty="0"/>
              <a:t> </a:t>
            </a:r>
            <a:r>
              <a:rPr lang="en-US" sz="1400" b="1" dirty="0"/>
              <a:t>or</a:t>
            </a:r>
            <a:r>
              <a:rPr lang="en-GB" sz="1400" dirty="0"/>
              <a:t> </a:t>
            </a:r>
            <a:r>
              <a:rPr lang="en-US" sz="1400" dirty="0"/>
              <a:t>the same property is described for all three radiations</a:t>
            </a:r>
            <a:endParaRPr lang="en-GB" sz="1400" dirty="0"/>
          </a:p>
          <a:p>
            <a:r>
              <a:rPr lang="en-US" sz="1400" b="1" dirty="0"/>
              <a:t>Level 1 (1 – 2 marks):</a:t>
            </a:r>
            <a:endParaRPr lang="en-GB" sz="1400" dirty="0"/>
          </a:p>
          <a:p>
            <a:r>
              <a:rPr lang="en-US" sz="1400" dirty="0"/>
              <a:t>There is a description of at least one type of radiation in terms of one or more properties.</a:t>
            </a:r>
            <a:endParaRPr lang="en-GB" sz="1400" dirty="0"/>
          </a:p>
          <a:p>
            <a:r>
              <a:rPr lang="en-US" sz="1400" b="1" dirty="0"/>
              <a:t>Level 0 (0 marks):</a:t>
            </a:r>
            <a:endParaRPr lang="en-GB" sz="1400" dirty="0"/>
          </a:p>
          <a:p>
            <a:r>
              <a:rPr lang="en-US" sz="1400" dirty="0"/>
              <a:t>No relevant information</a:t>
            </a:r>
            <a:endParaRPr lang="en-GB" sz="1400" dirty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388296" cy="6120680"/>
          </a:xfrm>
          <a:solidFill>
            <a:srgbClr val="00FF0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b="1" dirty="0"/>
              <a:t>Examples of physics points made in the response</a:t>
            </a:r>
            <a:endParaRPr lang="en-GB" sz="1400" dirty="0"/>
          </a:p>
          <a:p>
            <a:pPr marL="0" indent="0">
              <a:buNone/>
            </a:pPr>
            <a:r>
              <a:rPr lang="en-US" sz="1400" b="1" dirty="0"/>
              <a:t>alpha particles</a:t>
            </a:r>
            <a:endParaRPr lang="en-GB" sz="1400" dirty="0"/>
          </a:p>
          <a:p>
            <a:r>
              <a:rPr lang="en-US" sz="1400" dirty="0"/>
              <a:t>are least penetrating</a:t>
            </a:r>
            <a:endParaRPr lang="en-GB" sz="1400" dirty="0"/>
          </a:p>
          <a:p>
            <a:r>
              <a:rPr lang="en-US" sz="1400" dirty="0"/>
              <a:t> are stopped by paper / card</a:t>
            </a:r>
            <a:endParaRPr lang="en-GB" sz="1400" dirty="0"/>
          </a:p>
          <a:p>
            <a:r>
              <a:rPr lang="en-US" sz="1400" dirty="0"/>
              <a:t>have the shortest range</a:t>
            </a:r>
            <a:endParaRPr lang="en-GB" sz="1400" dirty="0"/>
          </a:p>
          <a:p>
            <a:r>
              <a:rPr lang="en-US" sz="1400" dirty="0"/>
              <a:t> can travel (about) 5cm in air</a:t>
            </a:r>
            <a:endParaRPr lang="en-GB" sz="1400" dirty="0"/>
          </a:p>
          <a:p>
            <a:r>
              <a:rPr lang="en-US" sz="1400" dirty="0"/>
              <a:t>are (slightly) deflected by a magnetic field</a:t>
            </a:r>
            <a:endParaRPr lang="en-GB" sz="1400" dirty="0"/>
          </a:p>
          <a:p>
            <a:r>
              <a:rPr lang="en-US" sz="1400" dirty="0"/>
              <a:t>alpha particles are deflected in the opposite direction to beta particles by a magnetic field</a:t>
            </a:r>
            <a:endParaRPr lang="en-GB" sz="1400" dirty="0"/>
          </a:p>
          <a:p>
            <a:pPr marL="0" indent="0">
              <a:buNone/>
            </a:pPr>
            <a:r>
              <a:rPr lang="en-US" sz="1400" b="1" dirty="0"/>
              <a:t>beta particles</a:t>
            </a:r>
            <a:endParaRPr lang="en-GB" sz="1400" dirty="0"/>
          </a:p>
          <a:p>
            <a:r>
              <a:rPr lang="en-US" sz="1400" dirty="0"/>
              <a:t>(some are) stopped by (about) 2mm (or more) of </a:t>
            </a:r>
            <a:r>
              <a:rPr lang="en-US" sz="1400" dirty="0" err="1"/>
              <a:t>aluminium</a:t>
            </a:r>
            <a:r>
              <a:rPr lang="en-US" sz="1400" dirty="0"/>
              <a:t>/metal</a:t>
            </a:r>
            <a:endParaRPr lang="en-GB" sz="1400" dirty="0"/>
          </a:p>
          <a:p>
            <a:r>
              <a:rPr lang="en-US" sz="1400" dirty="0"/>
              <a:t>can travel (about) 1 </a:t>
            </a:r>
            <a:r>
              <a:rPr lang="en-US" sz="1400" dirty="0" err="1"/>
              <a:t>metre</a:t>
            </a:r>
            <a:r>
              <a:rPr lang="en-US" sz="1400" dirty="0"/>
              <a:t> in air</a:t>
            </a:r>
            <a:endParaRPr lang="en-GB" sz="1400" dirty="0"/>
          </a:p>
          <a:p>
            <a:r>
              <a:rPr lang="en-US" sz="1400" dirty="0"/>
              <a:t>are deflected by a magnetic field</a:t>
            </a:r>
            <a:endParaRPr lang="en-GB" sz="1400" dirty="0"/>
          </a:p>
          <a:p>
            <a:r>
              <a:rPr lang="en-US" sz="1400" dirty="0"/>
              <a:t>beta particles are deflected in the opposite direction to alpha particles by a magnetic field</a:t>
            </a:r>
            <a:endParaRPr lang="en-GB" sz="1400" dirty="0"/>
          </a:p>
          <a:p>
            <a:r>
              <a:rPr lang="en-US" sz="1400" i="1" dirty="0"/>
              <a:t>accept (some are) stopped by </a:t>
            </a:r>
            <a:r>
              <a:rPr lang="en-US" sz="1400" i="1" dirty="0" err="1"/>
              <a:t>aluminium</a:t>
            </a:r>
            <a:r>
              <a:rPr lang="en-US" sz="1400" i="1" dirty="0"/>
              <a:t> foil</a:t>
            </a:r>
            <a:endParaRPr lang="en-GB" sz="1400" dirty="0"/>
          </a:p>
          <a:p>
            <a:pPr marL="0" indent="0">
              <a:buNone/>
            </a:pPr>
            <a:r>
              <a:rPr lang="en-US" sz="1400" b="1" dirty="0"/>
              <a:t>gamma rays</a:t>
            </a:r>
            <a:endParaRPr lang="en-GB" sz="1400" dirty="0"/>
          </a:p>
          <a:p>
            <a:r>
              <a:rPr lang="en-US" sz="1400" dirty="0"/>
              <a:t>are the most penetrating</a:t>
            </a:r>
            <a:endParaRPr lang="en-GB" sz="1400" dirty="0"/>
          </a:p>
          <a:p>
            <a:r>
              <a:rPr lang="en-US" sz="1400" dirty="0"/>
              <a:t>are stopped by (about) 10cm of lead</a:t>
            </a:r>
            <a:endParaRPr lang="en-GB" sz="1400" dirty="0"/>
          </a:p>
          <a:p>
            <a:r>
              <a:rPr lang="en-US" sz="1400" dirty="0"/>
              <a:t>have the longest range</a:t>
            </a:r>
            <a:endParaRPr lang="en-GB" sz="1400" dirty="0"/>
          </a:p>
          <a:p>
            <a:r>
              <a:rPr lang="en-US" sz="1400" dirty="0"/>
              <a:t>can travel at least 1 km in air</a:t>
            </a:r>
            <a:endParaRPr lang="en-GB" sz="1400" dirty="0"/>
          </a:p>
          <a:p>
            <a:r>
              <a:rPr lang="en-US" sz="1400" dirty="0"/>
              <a:t>are not deflected by a magnetic field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28354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C26FF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GB" sz="2400" dirty="0">
                <a:latin typeface="Century Gothic" panose="020B0502020202020204" pitchFamily="34" charset="0"/>
              </a:rPr>
              <a:t>Radioactive decay and nuclear radiation HT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0316" y="0"/>
            <a:ext cx="14398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i="1" cap="none" spc="0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CCFF"/>
                </a:solidFill>
                <a:latin typeface="Century Gothic" panose="020B0502020202020204" pitchFamily="34" charset="0"/>
              </a:rPr>
              <a:t>Review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04248" y="908720"/>
            <a:ext cx="2016224" cy="3168352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You have 9 minutes to complete this exam question.</a:t>
            </a:r>
          </a:p>
          <a:p>
            <a:pPr algn="ctr"/>
            <a:endParaRPr lang="en-GB" dirty="0">
              <a:latin typeface="Century Gothic" panose="020B0502020202020204" pitchFamily="34" charset="0"/>
            </a:endParaRP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This must be done on your own without checking back through your work!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908720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diagram shows a system used to control the thickness of </a:t>
            </a:r>
            <a:r>
              <a:rPr lang="en-US" dirty="0" err="1"/>
              <a:t>aluminium</a:t>
            </a:r>
            <a:r>
              <a:rPr lang="en-US" dirty="0"/>
              <a:t> foil as it is being rolled. A radiation source and detector are used to monitor the thickness of the foil.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29473"/>
            <a:ext cx="6408712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4115506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Which type of source, alpha, beta or gamma, should be used in this control system?</a:t>
            </a:r>
            <a:endParaRPr lang="en-GB" dirty="0"/>
          </a:p>
          <a:p>
            <a:r>
              <a:rPr lang="en-US" dirty="0"/>
              <a:t>                                                                 </a:t>
            </a:r>
          </a:p>
          <a:p>
            <a:endParaRPr lang="en-US" dirty="0"/>
          </a:p>
          <a:p>
            <a:r>
              <a:rPr lang="en-US" dirty="0"/>
              <a:t>Explain why each of the other two types of source would </a:t>
            </a:r>
            <a:r>
              <a:rPr lang="en-US" b="1" dirty="0"/>
              <a:t>not</a:t>
            </a:r>
            <a:r>
              <a:rPr lang="en-US" dirty="0"/>
              <a:t> be suitable.  </a:t>
            </a:r>
            <a:r>
              <a:rPr lang="en-US" b="1" dirty="0"/>
              <a:t>(3)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44522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alpha: would not pass through (the </a:t>
            </a:r>
            <a:r>
              <a:rPr lang="en-US" b="1" dirty="0" err="1">
                <a:solidFill>
                  <a:srgbClr val="FF0000"/>
                </a:solidFill>
              </a:rPr>
              <a:t>aluminium</a:t>
            </a:r>
            <a:r>
              <a:rPr lang="en-US" b="1" dirty="0">
                <a:solidFill>
                  <a:srgbClr val="FF0000"/>
                </a:solidFill>
              </a:rPr>
              <a:t> / foil)</a:t>
            </a:r>
            <a:r>
              <a:rPr lang="en-GB" b="1" dirty="0">
                <a:solidFill>
                  <a:srgbClr val="FF0000"/>
                </a:solidFill>
              </a:rPr>
              <a:t>  </a:t>
            </a:r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gamma: no change in count rate when thickness changes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US" b="1" i="1" dirty="0">
                <a:solidFill>
                  <a:srgbClr val="FF0000"/>
                </a:solidFill>
              </a:rPr>
              <a:t>must be a connection between detection / count rate / passing through and change in thickness</a:t>
            </a:r>
            <a:r>
              <a:rPr lang="en-GB" b="1" dirty="0">
                <a:solidFill>
                  <a:srgbClr val="FF0000"/>
                </a:solidFill>
              </a:rPr>
              <a:t>  </a:t>
            </a:r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46" y="45310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Beta</a:t>
            </a:r>
          </a:p>
        </p:txBody>
      </p:sp>
    </p:spTree>
    <p:extLst>
      <p:ext uri="{BB962C8B-B14F-4D97-AF65-F5344CB8AC3E}">
        <p14:creationId xmlns:p14="http://schemas.microsoft.com/office/powerpoint/2010/main" val="130558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Explore the three types of ionising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Density Required Practical Revision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17/09/2020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List the three types of radiation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/>
          </a:bodyPr>
          <a:lstStyle/>
          <a:p>
            <a:r>
              <a:rPr lang="en-US" dirty="0"/>
              <a:t>Apply and evaluate the best uses of radioactive sources for their purposes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Describe the </a:t>
            </a:r>
            <a:r>
              <a:rPr lang="en-US" dirty="0" err="1"/>
              <a:t>ionising</a:t>
            </a:r>
            <a:r>
              <a:rPr lang="en-US" dirty="0"/>
              <a:t> and penetrating power of each type of 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893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" y="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/>
              <a:t>Title: 3 types of radiation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8000"/>
                </a:solidFill>
              </a:rPr>
              <a:t>Do Now!</a:t>
            </a:r>
          </a:p>
          <a:p>
            <a:pPr marL="0" indent="0">
              <a:buNone/>
            </a:pPr>
            <a:endParaRPr lang="en-GB" b="1" u="sng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-884236" y="5608637"/>
            <a:ext cx="2133600" cy="365125"/>
          </a:xfrm>
        </p:spPr>
        <p:txBody>
          <a:bodyPr/>
          <a:lstStyle/>
          <a:p>
            <a:fld id="{55335E14-9559-4211-89E3-F131C8D07703}" type="datetime1">
              <a:rPr lang="en-GB" sz="2800" smtClean="0">
                <a:solidFill>
                  <a:srgbClr val="FF0000"/>
                </a:solidFill>
              </a:rPr>
              <a:t>17/09/2020</a:t>
            </a:fld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72966" y="692934"/>
            <a:ext cx="63995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Mark the exam answer from last lesson in green pen.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Put SA next to it in a circle.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008000"/>
                </a:solidFill>
              </a:rPr>
              <a:t>Then put today’s date and title.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569BA7C7-0A4A-4DA5-BDA2-19BDE992C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483156"/>
            <a:ext cx="8927976" cy="36009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b="1" i="1" dirty="0"/>
              <a:t>Indicative content:</a:t>
            </a:r>
          </a:p>
          <a:p>
            <a:endParaRPr lang="en-US" b="1" dirty="0"/>
          </a:p>
          <a:p>
            <a:r>
              <a:rPr lang="en-US" b="1" dirty="0"/>
              <a:t>For both:</a:t>
            </a:r>
            <a:endParaRPr lang="en-US" dirty="0"/>
          </a:p>
          <a:p>
            <a:r>
              <a:rPr lang="en-US" dirty="0"/>
              <a:t>•        measure mass using a balance</a:t>
            </a:r>
          </a:p>
          <a:p>
            <a:r>
              <a:rPr lang="en-US" dirty="0"/>
              <a:t>•        calculate density using ρ = m / V</a:t>
            </a:r>
          </a:p>
          <a:p>
            <a:r>
              <a:rPr lang="en-US" b="1" dirty="0"/>
              <a:t>Metal cube:</a:t>
            </a:r>
            <a:endParaRPr lang="en-US" dirty="0"/>
          </a:p>
          <a:p>
            <a:r>
              <a:rPr lang="en-US" dirty="0"/>
              <a:t>•        measure length of cube’s sides using a ruler</a:t>
            </a:r>
          </a:p>
          <a:p>
            <a:r>
              <a:rPr lang="en-US" dirty="0"/>
              <a:t>•        calculate volume</a:t>
            </a:r>
          </a:p>
          <a:p>
            <a:r>
              <a:rPr lang="en-US" b="1" dirty="0"/>
              <a:t>Small statue:</a:t>
            </a:r>
            <a:endParaRPr lang="en-US" dirty="0"/>
          </a:p>
          <a:p>
            <a:r>
              <a:rPr lang="en-US" dirty="0"/>
              <a:t>•        immerse in water</a:t>
            </a:r>
          </a:p>
          <a:p>
            <a:r>
              <a:rPr lang="en-US" dirty="0"/>
              <a:t>•        measure volume / mass of water displaced</a:t>
            </a:r>
          </a:p>
          <a:p>
            <a:r>
              <a:rPr lang="en-US" dirty="0"/>
              <a:t>•        volume of water displaced = volume of small statue</a:t>
            </a:r>
          </a:p>
          <a:p>
            <a:endParaRPr lang="en-US" dirty="0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37A5587A-F773-4090-B7AE-AFED89DF6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248" y="1555079"/>
            <a:ext cx="8927976" cy="184665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/>
              <a:t>Level 3 (5–6 marks):</a:t>
            </a:r>
            <a:endParaRPr lang="en-US" sz="1200" dirty="0"/>
          </a:p>
          <a:p>
            <a:r>
              <a:rPr lang="en-US" sz="1200" dirty="0"/>
              <a:t>Clear and coherent description of both methods including equation needed to calculate density. Steps are logically ordered and could be followed by someone else to obtain valid results.</a:t>
            </a:r>
          </a:p>
          <a:p>
            <a:endParaRPr lang="en-US" sz="1200" dirty="0"/>
          </a:p>
          <a:p>
            <a:r>
              <a:rPr lang="en-US" sz="1200" b="1" dirty="0"/>
              <a:t>Level 2 (3–4 marks):</a:t>
            </a:r>
            <a:endParaRPr lang="en-US" sz="1200" dirty="0"/>
          </a:p>
          <a:p>
            <a:r>
              <a:rPr lang="en-US" sz="1200" dirty="0"/>
              <a:t>Clear description of one method to measure density </a:t>
            </a:r>
            <a:r>
              <a:rPr lang="en-US" sz="1200" b="1" dirty="0"/>
              <a:t>or</a:t>
            </a:r>
            <a:r>
              <a:rPr lang="en-US" sz="1200" dirty="0"/>
              <a:t> partial description of both methods. Steps may not be logically ordered.</a:t>
            </a:r>
          </a:p>
          <a:p>
            <a:endParaRPr lang="en-US" sz="1200" dirty="0"/>
          </a:p>
          <a:p>
            <a:r>
              <a:rPr lang="en-US" sz="1200" b="1" dirty="0"/>
              <a:t>Level 1 (1–2 marks):</a:t>
            </a:r>
            <a:endParaRPr lang="en-US" sz="1200" dirty="0"/>
          </a:p>
          <a:p>
            <a:r>
              <a:rPr lang="en-US" sz="1200" dirty="0"/>
              <a:t>Basic description of measurements needed with no indication of how to use them.</a:t>
            </a:r>
          </a:p>
        </p:txBody>
      </p:sp>
    </p:spTree>
    <p:extLst>
      <p:ext uri="{BB962C8B-B14F-4D97-AF65-F5344CB8AC3E}">
        <p14:creationId xmlns:p14="http://schemas.microsoft.com/office/powerpoint/2010/main" val="4098622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Explore the three types of ionising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Density Required Practical Revision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1126A-6136-4891-91BD-C7364FD5E4F5}" type="datetime1">
              <a:rPr kumimoji="0" lang="en-GB" sz="1800" b="0" i="0" u="sng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17/09/2020</a:t>
            </a:fld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List the three types of radiation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/>
          </a:bodyPr>
          <a:lstStyle/>
          <a:p>
            <a:r>
              <a:rPr lang="en-US" dirty="0"/>
              <a:t>Apply and evaluate the best uses of radioactive sources for their purposes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Describe the </a:t>
            </a:r>
            <a:r>
              <a:rPr lang="en-US" dirty="0" err="1"/>
              <a:t>ionising</a:t>
            </a:r>
            <a:r>
              <a:rPr lang="en-US" dirty="0"/>
              <a:t> and penetrating power of each type of 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619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An atom with a different number of neutral neutrons is called an </a:t>
            </a:r>
            <a:r>
              <a:rPr lang="en-GB" b="1" dirty="0"/>
              <a:t>isotope</a:t>
            </a:r>
            <a:r>
              <a:rPr lang="en-GB" dirty="0"/>
              <a:t>.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1026" name="Picture 2" descr="Image result for hydrogen isotop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679882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62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Isotopes can be unstable. What could go wrong?</a:t>
            </a:r>
          </a:p>
          <a:p>
            <a:r>
              <a:rPr lang="en-GB" dirty="0"/>
              <a:t>Too many sub-atomic particles</a:t>
            </a:r>
          </a:p>
          <a:p>
            <a:r>
              <a:rPr lang="en-GB" dirty="0"/>
              <a:t>Incorrect charges</a:t>
            </a:r>
          </a:p>
          <a:p>
            <a:r>
              <a:rPr lang="en-GB" dirty="0"/>
              <a:t>Too much energy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1026" name="Picture 2" descr="Image result for hydrogen isotop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87584"/>
            <a:ext cx="4859389" cy="247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40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order to become stable, the nucleus will randomly give out radiation.</a:t>
            </a:r>
          </a:p>
          <a:p>
            <a:pPr marL="0" indent="0">
              <a:buNone/>
            </a:pPr>
            <a:r>
              <a:rPr lang="en-GB" dirty="0"/>
              <a:t>We then say it has </a:t>
            </a:r>
            <a:r>
              <a:rPr lang="en-GB" b="1" dirty="0"/>
              <a:t>decayed.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Radiation can be harmful.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2050" name="Picture 2" descr="Image result for radi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073" y="3212976"/>
            <a:ext cx="28479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How do we know if something is radioactive?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pic>
        <p:nvPicPr>
          <p:cNvPr id="4098" name="Picture 2" descr="Image result for geiger coun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430" y="2852936"/>
            <a:ext cx="47625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2636912"/>
            <a:ext cx="2746648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This is called a Geiger counter.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789040"/>
            <a:ext cx="2746648" cy="304698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It records the number of decays per second. </a:t>
            </a:r>
          </a:p>
          <a:p>
            <a:pPr algn="ctr"/>
            <a:r>
              <a:rPr lang="en-GB" sz="2400" dirty="0">
                <a:latin typeface="Comic Sans MS" panose="030F0702030302020204" pitchFamily="66" charset="0"/>
              </a:rPr>
              <a:t>This is called the </a:t>
            </a:r>
            <a:r>
              <a:rPr lang="en-GB" sz="2400" u="sng" dirty="0">
                <a:latin typeface="Comic Sans MS" panose="030F0702030302020204" pitchFamily="66" charset="0"/>
              </a:rPr>
              <a:t>count rate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  <a:p>
            <a:pPr algn="ctr"/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>
                <a:latin typeface="Comic Sans MS" panose="030F0702030302020204" pitchFamily="66" charset="0"/>
              </a:rPr>
              <a:t>It is measured in </a:t>
            </a:r>
            <a:r>
              <a:rPr lang="en-GB" sz="2400" dirty="0" err="1">
                <a:latin typeface="Comic Sans MS" panose="030F0702030302020204" pitchFamily="66" charset="0"/>
              </a:rPr>
              <a:t>Becquerels</a:t>
            </a:r>
            <a:r>
              <a:rPr lang="en-GB" sz="2400" dirty="0">
                <a:latin typeface="Comic Sans MS" panose="030F0702030302020204" pitchFamily="66" charset="0"/>
              </a:rPr>
              <a:t> (</a:t>
            </a:r>
            <a:r>
              <a:rPr lang="en-GB" sz="2400" dirty="0" err="1">
                <a:latin typeface="Comic Sans MS" panose="030F0702030302020204" pitchFamily="66" charset="0"/>
              </a:rPr>
              <a:t>Bq</a:t>
            </a:r>
            <a:r>
              <a:rPr lang="en-GB" sz="2400" dirty="0">
                <a:latin typeface="Comic Sans MS" panose="030F0702030302020204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738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chemeClr val="bg1"/>
                </a:solidFill>
              </a:rPr>
              <a:t>List the 3 types of radiation (Grade 1-3)</a:t>
            </a:r>
            <a:br>
              <a:rPr lang="en-GB" sz="1600" b="1" dirty="0">
                <a:solidFill>
                  <a:schemeClr val="bg1"/>
                </a:solidFill>
              </a:rPr>
            </a:br>
            <a:r>
              <a:rPr lang="en-GB" sz="1600" b="1" dirty="0">
                <a:solidFill>
                  <a:schemeClr val="bg1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chemeClr val="bg1"/>
                </a:solidFill>
              </a:rPr>
            </a:br>
            <a:r>
              <a:rPr lang="en-GB" sz="1600" b="1" dirty="0">
                <a:solidFill>
                  <a:schemeClr val="bg1"/>
                </a:solidFill>
              </a:rPr>
              <a:t>Apply and evaluate the best uses of radioactive sources for their purposes (Grade 6-8)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Activities</a:t>
            </a:r>
          </a:p>
        </p:txBody>
      </p:sp>
      <p:pic>
        <p:nvPicPr>
          <p:cNvPr id="3" name="Online Media 2" title="GCSE Science Revision Physics &amp;quot;Properties of Alpha, Beta and Gamma Radiation&amp;quot;">
            <a:hlinkClick r:id="" action="ppaction://media"/>
            <a:extLst>
              <a:ext uri="{FF2B5EF4-FFF2-40B4-BE49-F238E27FC236}">
                <a16:creationId xmlns:a16="http://schemas.microsoft.com/office/drawing/2014/main" id="{3F2376F9-393B-4D5C-A9BD-E052CD64576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494076"/>
            <a:ext cx="9047620" cy="508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006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List the 3 types of radiation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Describe the ionising and penetration power of each type of radiation (Grade 4-5)</a:t>
            </a:r>
            <a:br>
              <a:rPr lang="en-GB" sz="1600" b="1" dirty="0">
                <a:solidFill>
                  <a:srgbClr val="FF99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and evaluate the best uses of radioactive sources for their purposes (Grade 6-8)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465762"/>
              </p:ext>
            </p:extLst>
          </p:nvPr>
        </p:nvGraphicFramePr>
        <p:xfrm>
          <a:off x="457200" y="1628800"/>
          <a:ext cx="8399290" cy="5112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9858">
                  <a:extLst>
                    <a:ext uri="{9D8B030D-6E8A-4147-A177-3AD203B41FA5}">
                      <a16:colId xmlns:a16="http://schemas.microsoft.com/office/drawing/2014/main" val="2083007890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2610142258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3212186130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4186688022"/>
                    </a:ext>
                  </a:extLst>
                </a:gridCol>
                <a:gridCol w="1679858">
                  <a:extLst>
                    <a:ext uri="{9D8B030D-6E8A-4147-A177-3AD203B41FA5}">
                      <a16:colId xmlns:a16="http://schemas.microsoft.com/office/drawing/2014/main" val="3210574021"/>
                    </a:ext>
                  </a:extLst>
                </a:gridCol>
              </a:tblGrid>
              <a:tr h="109478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Type of 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is it?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is it stopped by?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How far can it travel</a:t>
                      </a:r>
                      <a:r>
                        <a:rPr lang="en-GB" baseline="0" dirty="0"/>
                        <a:t> through air?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Ionising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99779"/>
                  </a:ext>
                </a:extLst>
              </a:tr>
              <a:tr h="1339263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949946"/>
                  </a:ext>
                </a:extLst>
              </a:tr>
              <a:tr h="1339263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826899"/>
                  </a:ext>
                </a:extLst>
              </a:tr>
              <a:tr h="1339263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832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864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EAEDD9043F974F9EE20C868FBE5B28" ma:contentTypeVersion="13" ma:contentTypeDescription="Create a new document." ma:contentTypeScope="" ma:versionID="0fa40193eba0a8058c8317e51112f798">
  <xsd:schema xmlns:xsd="http://www.w3.org/2001/XMLSchema" xmlns:xs="http://www.w3.org/2001/XMLSchema" xmlns:p="http://schemas.microsoft.com/office/2006/metadata/properties" xmlns:ns3="66ebe55b-662b-4e2a-8117-3347a6eded28" xmlns:ns4="b523803d-c1a7-4d5b-862a-3fd20ddacb8d" targetNamespace="http://schemas.microsoft.com/office/2006/metadata/properties" ma:root="true" ma:fieldsID="d13dd502c393a2920b127d22a20b3ba0" ns3:_="" ns4:_="">
    <xsd:import namespace="66ebe55b-662b-4e2a-8117-3347a6eded28"/>
    <xsd:import namespace="b523803d-c1a7-4d5b-862a-3fd20ddacb8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be55b-662b-4e2a-8117-3347a6eded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23803d-c1a7-4d5b-862a-3fd20ddacb8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CD981B-6972-4621-A6F8-74CB4C2C73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C4D3C9-3D23-4606-9E84-E05C3A5E0DA4}">
  <ds:schemaRefs>
    <ds:schemaRef ds:uri="http://purl.org/dc/elements/1.1/"/>
    <ds:schemaRef ds:uri="66ebe55b-662b-4e2a-8117-3347a6eded28"/>
    <ds:schemaRef ds:uri="http://schemas.microsoft.com/office/2006/documentManagement/types"/>
    <ds:schemaRef ds:uri="b523803d-c1a7-4d5b-862a-3fd20ddacb8d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6A4B2D6-3130-44B6-96CC-E71C1718C8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be55b-662b-4e2a-8117-3347a6eded28"/>
    <ds:schemaRef ds:uri="b523803d-c1a7-4d5b-862a-3fd20ddacb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 PSR</Template>
  <TotalTime>114</TotalTime>
  <Words>2058</Words>
  <Application>Microsoft Office PowerPoint</Application>
  <PresentationFormat>On-screen Show (4:3)</PresentationFormat>
  <Paragraphs>231</Paragraphs>
  <Slides>19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Comic Sans MS</vt:lpstr>
      <vt:lpstr>Office Theme</vt:lpstr>
      <vt:lpstr>PowerPoint Presentation</vt:lpstr>
      <vt:lpstr>PowerPoint Presentation</vt:lpstr>
      <vt:lpstr>PowerPoint Presentation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List the 3 types of radiation (Grade 1-3) Describe the ionising and penetration power of each type of radiation (Grade 4-5) Apply and evaluate the best uses of radioactive sources for their purposes (Grade 6-8)</vt:lpstr>
      <vt:lpstr>PowerPoint Presentation</vt:lpstr>
      <vt:lpstr>Radioactive decay and nuclear radiation FT</vt:lpstr>
      <vt:lpstr>Radioactive decay and nuclear radiation FT</vt:lpstr>
      <vt:lpstr>Radioactive decay and nuclear radiation HT</vt:lpstr>
      <vt:lpstr>Radioactive decay and nuclear radiation FT/HT</vt:lpstr>
      <vt:lpstr>PowerPoint Presentation</vt:lpstr>
      <vt:lpstr>Radioactive decay and nuclear radiation HT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Morning Year _. Date and title into your book please.</dc:title>
  <dc:creator>Paul Schuller</dc:creator>
  <cp:lastModifiedBy>Schuller, P (SHS Teacher)</cp:lastModifiedBy>
  <cp:revision>20</cp:revision>
  <cp:lastPrinted>2020-09-10T18:10:09Z</cp:lastPrinted>
  <dcterms:created xsi:type="dcterms:W3CDTF">2016-11-10T18:36:09Z</dcterms:created>
  <dcterms:modified xsi:type="dcterms:W3CDTF">2020-09-17T07:20:26Z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0x01010024EAEDD9043F974F9EE20C868FBE5B28</vt:lpwstr>
  </property>
</Properties>
</file>